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81" r:id="rId4"/>
    <p:sldId id="282" r:id="rId5"/>
    <p:sldId id="280" r:id="rId6"/>
    <p:sldId id="258" r:id="rId7"/>
    <p:sldId id="274" r:id="rId8"/>
    <p:sldId id="259" r:id="rId9"/>
    <p:sldId id="275" r:id="rId10"/>
    <p:sldId id="260" r:id="rId11"/>
    <p:sldId id="261" r:id="rId12"/>
    <p:sldId id="276" r:id="rId13"/>
    <p:sldId id="262" r:id="rId14"/>
    <p:sldId id="263" r:id="rId15"/>
    <p:sldId id="277" r:id="rId16"/>
    <p:sldId id="264" r:id="rId17"/>
    <p:sldId id="265" r:id="rId18"/>
    <p:sldId id="278" r:id="rId19"/>
    <p:sldId id="266" r:id="rId20"/>
    <p:sldId id="272" r:id="rId21"/>
    <p:sldId id="267" r:id="rId22"/>
    <p:sldId id="268" r:id="rId23"/>
    <p:sldId id="269" r:id="rId24"/>
    <p:sldId id="270" r:id="rId25"/>
    <p:sldId id="279" r:id="rId26"/>
    <p:sldId id="271" r:id="rId27"/>
    <p:sldId id="273" r:id="rId28"/>
    <p:sldId id="283" r:id="rId29"/>
    <p:sldId id="344" r:id="rId30"/>
    <p:sldId id="345" r:id="rId3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17"/>
    <p:restoredTop sz="94586"/>
  </p:normalViewPr>
  <p:slideViewPr>
    <p:cSldViewPr snapToGrid="0" snapToObjects="1">
      <p:cViewPr varScale="1">
        <p:scale>
          <a:sx n="98" d="100"/>
          <a:sy n="98" d="100"/>
        </p:scale>
        <p:origin x="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Sheet1!$E$10:$E$29</c:f>
              <c:strCache>
                <c:ptCount val="20"/>
                <c:pt idx="1">
                  <c:v>pre1</c:v>
                </c:pt>
                <c:pt idx="2">
                  <c:v>pre1</c:v>
                </c:pt>
                <c:pt idx="3">
                  <c:v>pre2</c:v>
                </c:pt>
                <c:pt idx="4">
                  <c:v>pre3</c:v>
                </c:pt>
                <c:pt idx="5">
                  <c:v>post1.1</c:v>
                </c:pt>
                <c:pt idx="6">
                  <c:v>post1.2</c:v>
                </c:pt>
                <c:pt idx="7">
                  <c:v>post2</c:v>
                </c:pt>
                <c:pt idx="8">
                  <c:v>post3</c:v>
                </c:pt>
                <c:pt idx="10">
                  <c:v>Hc_RKUSA_L3_n200_FARM_001</c:v>
                </c:pt>
                <c:pt idx="11">
                  <c:v>Hc_RKUSA_L3_n200_FARM_002</c:v>
                </c:pt>
                <c:pt idx="12">
                  <c:v>Hc_RKUSA_L3_n200_FARM_003</c:v>
                </c:pt>
                <c:pt idx="13">
                  <c:v>Hc_RKUSA_L3_n200_FARM_004</c:v>
                </c:pt>
                <c:pt idx="14">
                  <c:v>Hc_RKUSA_L3_n200_FARM_005</c:v>
                </c:pt>
                <c:pt idx="15">
                  <c:v>Hc_RKUSA_L3_n200_FARM_006</c:v>
                </c:pt>
                <c:pt idx="16">
                  <c:v>Hc_RKUSA_L3_n200_FARM_007</c:v>
                </c:pt>
                <c:pt idx="17">
                  <c:v>Hc_RKUSA_L3_n200_FARM_008</c:v>
                </c:pt>
                <c:pt idx="18">
                  <c:v>Hc_RKUSA_L3_n200_FARM_009</c:v>
                </c:pt>
                <c:pt idx="19">
                  <c:v>Hc_RKUSA_L3_n200_FARM_010</c:v>
                </c:pt>
              </c:strCache>
            </c:strRef>
          </c:cat>
          <c:val>
            <c:numRef>
              <c:f>Sheet1!$H$10:$H$29</c:f>
              <c:numCache>
                <c:formatCode>General</c:formatCode>
                <c:ptCount val="20"/>
                <c:pt idx="1">
                  <c:v>29.508196721311474</c:v>
                </c:pt>
                <c:pt idx="2">
                  <c:v>38.666666666666664</c:v>
                </c:pt>
                <c:pt idx="3">
                  <c:v>31.460674157303369</c:v>
                </c:pt>
                <c:pt idx="4">
                  <c:v>18.518518518518519</c:v>
                </c:pt>
                <c:pt idx="5">
                  <c:v>77.551020408163268</c:v>
                </c:pt>
                <c:pt idx="6">
                  <c:v>70.370370370370367</c:v>
                </c:pt>
                <c:pt idx="7">
                  <c:v>70.526315789473685</c:v>
                </c:pt>
                <c:pt idx="8">
                  <c:v>63.095238095238095</c:v>
                </c:pt>
                <c:pt idx="10">
                  <c:v>0</c:v>
                </c:pt>
                <c:pt idx="11">
                  <c:v>1.8867924528301887</c:v>
                </c:pt>
                <c:pt idx="12">
                  <c:v>0</c:v>
                </c:pt>
                <c:pt idx="13">
                  <c:v>2.4390243902439024</c:v>
                </c:pt>
                <c:pt idx="14">
                  <c:v>1.8518518518518516</c:v>
                </c:pt>
                <c:pt idx="15">
                  <c:v>5.7971014492753623</c:v>
                </c:pt>
                <c:pt idx="16">
                  <c:v>64</c:v>
                </c:pt>
                <c:pt idx="17">
                  <c:v>0</c:v>
                </c:pt>
                <c:pt idx="18">
                  <c:v>0</c:v>
                </c:pt>
                <c:pt idx="19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B0-5B49-BF0D-F9A20D189C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57384960"/>
        <c:axId val="1257386640"/>
      </c:barChart>
      <c:catAx>
        <c:axId val="1257384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7386640"/>
        <c:crosses val="autoZero"/>
        <c:auto val="1"/>
        <c:lblAlgn val="ctr"/>
        <c:lblOffset val="100"/>
        <c:noMultiLvlLbl val="0"/>
      </c:catAx>
      <c:valAx>
        <c:axId val="1257386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738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2.png>
</file>

<file path=ppt/media/image13.png>
</file>

<file path=ppt/media/image14.png>
</file>

<file path=ppt/media/image19.png>
</file>

<file path=ppt/media/image20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9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3160419/?report=reader#!po=10.7143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hlinkClick r:id="rId3"/>
              </a:rPr>
              <a:t>https://www.ncbi.nlm.nih.gov/pmc/articles/PMC3160419/?report=reader#!po=10.7143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25891-643C-EC45-B773-4EC5EE9CB23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15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35077011" TargetMode="External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XQTL analyses - 181026</a:t>
            </a: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20" name="Google Shape;12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/>
          <p:nvPr/>
        </p:nvSpPr>
        <p:spPr>
          <a:xfrm>
            <a:off x="5905500" y="6311900"/>
            <a:ext cx="35528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#Rep1.1	Rep1.2	Rep2	Rep3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#V13	V27	V39	V49</a:t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0" y="6211669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hcontortus_chr1_Celeg_TT_arrow_pilon:7027492-7031447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4825" y="1037788"/>
            <a:ext cx="9334500" cy="520664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XQTL_BZ: F3 L3_n200 – pairwise between replicates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30" name="Google Shape;130;p18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XQTL_LEV: F3 L3_n200</a:t>
            </a:r>
            <a:endParaRPr/>
          </a:p>
        </p:txBody>
      </p:sp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011335"/>
            <a:ext cx="10587037" cy="570458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9748991" y="1096196"/>
            <a:ext cx="164769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XQTL_LEV_R1.1</a:t>
            </a:r>
            <a:endParaRPr/>
          </a:p>
        </p:txBody>
      </p:sp>
      <p:sp>
        <p:nvSpPr>
          <p:cNvPr id="133" name="Google Shape;133;p18"/>
          <p:cNvSpPr txBox="1"/>
          <p:nvPr/>
        </p:nvSpPr>
        <p:spPr>
          <a:xfrm>
            <a:off x="9748991" y="2527352"/>
            <a:ext cx="164769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XQTL_LEV_R1.2</a:t>
            </a:r>
            <a:endParaRPr/>
          </a:p>
        </p:txBody>
      </p:sp>
      <p:sp>
        <p:nvSpPr>
          <p:cNvPr id="134" name="Google Shape;134;p18"/>
          <p:cNvSpPr txBox="1"/>
          <p:nvPr/>
        </p:nvSpPr>
        <p:spPr>
          <a:xfrm>
            <a:off x="9923718" y="3969097"/>
            <a:ext cx="147296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XQTL_LEV_R2</a:t>
            </a:r>
            <a:endParaRPr/>
          </a:p>
        </p:txBody>
      </p:sp>
      <p:sp>
        <p:nvSpPr>
          <p:cNvPr id="135" name="Google Shape;135;p18"/>
          <p:cNvSpPr txBox="1"/>
          <p:nvPr/>
        </p:nvSpPr>
        <p:spPr>
          <a:xfrm>
            <a:off x="9923720" y="5377601"/>
            <a:ext cx="147296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XQTL_LEV_R3</a:t>
            </a:r>
            <a:endParaRPr/>
          </a:p>
        </p:txBody>
      </p:sp>
      <p:sp>
        <p:nvSpPr>
          <p:cNvPr id="136" name="Google Shape;136;p18"/>
          <p:cNvSpPr txBox="1"/>
          <p:nvPr/>
        </p:nvSpPr>
        <p:spPr>
          <a:xfrm>
            <a:off x="0" y="6488668"/>
            <a:ext cx="45323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bottom two plots is different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DBDB7E-CC63-3F4E-90C7-1C8DD2F06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91" y="0"/>
            <a:ext cx="4144589" cy="42507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EEF17F-B796-0D43-BB6D-B39C59EAE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91" y="4385638"/>
            <a:ext cx="4357844" cy="44291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71118C-B526-EC4D-959B-729D2D627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091" y="0"/>
            <a:ext cx="4144277" cy="42507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9E73D8-5F0B-D24B-8870-4B5C03F31B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7368" y="1"/>
            <a:ext cx="4282899" cy="43856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4AE34B-45C3-1B4E-AB40-1D468253B71C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173449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5905500" y="6311900"/>
            <a:ext cx="35528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#Rep1.1	Rep1.2	Rep2	Rep3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#V13	V27	V39	V49</a:t>
            </a:r>
            <a:endParaRPr/>
          </a:p>
        </p:txBody>
      </p:sp>
      <p:pic>
        <p:nvPicPr>
          <p:cNvPr id="145" name="Google Shape;14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6751" y="1382960"/>
            <a:ext cx="8791574" cy="486147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XQTL_LEV: F3 L3_n200 – pairwise between replicates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52" name="Google Shape;152;p20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L3_n200</a:t>
            </a:r>
            <a:endParaRPr/>
          </a:p>
        </p:txBody>
      </p:sp>
      <p:pic>
        <p:nvPicPr>
          <p:cNvPr id="153" name="Google Shape;15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225550"/>
            <a:ext cx="10821275" cy="579863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0"/>
          <p:cNvSpPr txBox="1"/>
          <p:nvPr/>
        </p:nvSpPr>
        <p:spPr>
          <a:xfrm>
            <a:off x="9969126" y="1299392"/>
            <a:ext cx="169257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XQTL_IVM_R1.1</a:t>
            </a:r>
            <a:endParaRPr/>
          </a:p>
        </p:txBody>
      </p:sp>
      <p:sp>
        <p:nvSpPr>
          <p:cNvPr id="155" name="Google Shape;155;p20"/>
          <p:cNvSpPr txBox="1"/>
          <p:nvPr/>
        </p:nvSpPr>
        <p:spPr>
          <a:xfrm>
            <a:off x="9969126" y="2730548"/>
            <a:ext cx="169257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XQTL_IVM_R1.2</a:t>
            </a:r>
            <a:endParaRPr/>
          </a:p>
        </p:txBody>
      </p:sp>
      <p:sp>
        <p:nvSpPr>
          <p:cNvPr id="156" name="Google Shape;156;p20"/>
          <p:cNvSpPr txBox="1"/>
          <p:nvPr/>
        </p:nvSpPr>
        <p:spPr>
          <a:xfrm>
            <a:off x="10143853" y="4172293"/>
            <a:ext cx="151785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XQTL_IVM_R2</a:t>
            </a:r>
            <a:endParaRPr/>
          </a:p>
        </p:txBody>
      </p:sp>
      <p:sp>
        <p:nvSpPr>
          <p:cNvPr id="157" name="Google Shape;157;p20"/>
          <p:cNvSpPr txBox="1"/>
          <p:nvPr/>
        </p:nvSpPr>
        <p:spPr>
          <a:xfrm>
            <a:off x="10093056" y="5648529"/>
            <a:ext cx="151785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XQTL_IVM_R3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C7B2-44E5-8945-8BEF-8789D673C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73F71-21F4-4B4F-A474-263899E0D5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9B916E-7985-034F-AEB1-520800480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56" y="0"/>
            <a:ext cx="3992892" cy="40886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8FEFF0-D8CA-F943-8138-757BFE8E7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56" y="4088674"/>
            <a:ext cx="4021325" cy="41054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A52613-2081-5B4F-A939-61FE6ECF47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6081" y="1"/>
            <a:ext cx="4004619" cy="4088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D6879B-2E6E-7643-AC47-3F66283BA5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1182" y="0"/>
            <a:ext cx="3974766" cy="40886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AD1BF6-9126-C24B-9850-8474524237D0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104620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64" name="Google Shape;164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7090"/>
            <a:ext cx="9634537" cy="5319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39325" y="5337704"/>
            <a:ext cx="2105025" cy="152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L3_n200 – pairwise between replicates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3859" y="3300963"/>
            <a:ext cx="7560223" cy="1610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838200" y="1032769"/>
            <a:ext cx="10515600" cy="224621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F3 L3_n5000</a:t>
            </a:r>
            <a:endParaRPr/>
          </a:p>
        </p:txBody>
      </p:sp>
      <p:sp>
        <p:nvSpPr>
          <p:cNvPr id="174" name="Google Shape;174;p22"/>
          <p:cNvSpPr txBox="1"/>
          <p:nvPr/>
        </p:nvSpPr>
        <p:spPr>
          <a:xfrm>
            <a:off x="0" y="6488668"/>
            <a:ext cx="44174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top plot is 1/10</a:t>
            </a:r>
            <a:r>
              <a:rPr lang="en-US" sz="18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parents</a:t>
            </a:r>
            <a:endParaRPr/>
          </a:p>
        </p:txBody>
      </p:sp>
      <p:pic>
        <p:nvPicPr>
          <p:cNvPr id="175" name="Google Shape;175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87829" y="4946061"/>
            <a:ext cx="7576253" cy="161490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 txBox="1"/>
          <p:nvPr/>
        </p:nvSpPr>
        <p:spPr>
          <a:xfrm>
            <a:off x="7869661" y="3303599"/>
            <a:ext cx="6783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 II</a:t>
            </a:r>
            <a:endParaRPr/>
          </a:p>
        </p:txBody>
      </p:sp>
      <p:sp>
        <p:nvSpPr>
          <p:cNvPr id="177" name="Google Shape;177;p22"/>
          <p:cNvSpPr txBox="1"/>
          <p:nvPr/>
        </p:nvSpPr>
        <p:spPr>
          <a:xfrm>
            <a:off x="7869661" y="4962020"/>
            <a:ext cx="69442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 V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D0F5B-2470-F540-8AFF-9C2956B95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86146-421D-6F47-B46E-B9884117A3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2DB0C7-6C19-A940-8D95-0BC309D52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01" y="0"/>
            <a:ext cx="667699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E4AFE5-4759-0347-B929-2B0DC52F07F0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667420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XQTL_IVM: F2 AdultM_n40</a:t>
            </a:r>
            <a:endParaRPr/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2666" y="1325563"/>
            <a:ext cx="10972800" cy="2656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592666" y="3982415"/>
            <a:ext cx="11004534" cy="235065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 txBox="1"/>
          <p:nvPr/>
        </p:nvSpPr>
        <p:spPr>
          <a:xfrm>
            <a:off x="10617198" y="1393295"/>
            <a:ext cx="8883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AdultM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3"/>
          <p:cNvSpPr txBox="1"/>
          <p:nvPr/>
        </p:nvSpPr>
        <p:spPr>
          <a:xfrm>
            <a:off x="10522622" y="4066959"/>
            <a:ext cx="98296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L3_5000</a:t>
            </a:r>
            <a:endParaRPr/>
          </a:p>
        </p:txBody>
      </p:sp>
      <p:sp>
        <p:nvSpPr>
          <p:cNvPr id="187" name="Google Shape;187;p23"/>
          <p:cNvSpPr txBox="1"/>
          <p:nvPr/>
        </p:nvSpPr>
        <p:spPr>
          <a:xfrm>
            <a:off x="0" y="6488668"/>
            <a:ext cx="38333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Fst scale of adults is double of L3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/>
              <a:t>	Parent: UGA vs ISE L3_200</a:t>
            </a: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1" y="1825625"/>
            <a:ext cx="10515600" cy="226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50E9E-B0D3-4347-960C-B784ACA3B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B888F-AD32-0F4C-B78A-2FC4054D67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BA4B3E-C5B6-144A-95CF-EF0F69626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492" y="0"/>
            <a:ext cx="661701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28D464-62A6-5E4F-A6A1-04CD987A1311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600487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93" name="Google Shape;19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3912" y="1027906"/>
            <a:ext cx="10529888" cy="565079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4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1</a:t>
            </a:r>
            <a:endParaRPr/>
          </a:p>
        </p:txBody>
      </p:sp>
      <p:sp>
        <p:nvSpPr>
          <p:cNvPr id="195" name="Google Shape;195;p24"/>
          <p:cNvSpPr txBox="1"/>
          <p:nvPr/>
        </p:nvSpPr>
        <p:spPr>
          <a:xfrm>
            <a:off x="4043363" y="1127006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196" name="Google Shape;196;p24"/>
          <p:cNvSpPr txBox="1"/>
          <p:nvPr/>
        </p:nvSpPr>
        <p:spPr>
          <a:xfrm>
            <a:off x="4097763" y="4001294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197" name="Google Shape;197;p24"/>
          <p:cNvSpPr txBox="1"/>
          <p:nvPr/>
        </p:nvSpPr>
        <p:spPr>
          <a:xfrm>
            <a:off x="9591726" y="1139225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198" name="Google Shape;198;p24"/>
          <p:cNvSpPr txBox="1"/>
          <p:nvPr/>
        </p:nvSpPr>
        <p:spPr>
          <a:xfrm>
            <a:off x="9679089" y="4001294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04" name="Google Shape;204;p25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2</a:t>
            </a:r>
            <a:endParaRPr/>
          </a:p>
        </p:txBody>
      </p:sp>
      <p:pic>
        <p:nvPicPr>
          <p:cNvPr id="205" name="Google Shape;20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188018"/>
            <a:ext cx="10515600" cy="56265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5"/>
          <p:cNvSpPr txBox="1"/>
          <p:nvPr/>
        </p:nvSpPr>
        <p:spPr>
          <a:xfrm>
            <a:off x="4043363" y="1245537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207" name="Google Shape;207;p25"/>
          <p:cNvSpPr txBox="1"/>
          <p:nvPr/>
        </p:nvSpPr>
        <p:spPr>
          <a:xfrm>
            <a:off x="4097763" y="4119825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208" name="Google Shape;208;p25"/>
          <p:cNvSpPr txBox="1"/>
          <p:nvPr/>
        </p:nvSpPr>
        <p:spPr>
          <a:xfrm>
            <a:off x="9591726" y="1257756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209" name="Google Shape;209;p25"/>
          <p:cNvSpPr txBox="1"/>
          <p:nvPr/>
        </p:nvSpPr>
        <p:spPr>
          <a:xfrm>
            <a:off x="9679089" y="4119825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215" name="Google Shape;215;p26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XQTL_AdvancedIntercross: F4 L3_n200 - replicate 3</a:t>
            </a:r>
            <a:endParaRPr/>
          </a:p>
        </p:txBody>
      </p:sp>
      <p:pic>
        <p:nvPicPr>
          <p:cNvPr id="216" name="Google Shape;216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018506"/>
            <a:ext cx="10677525" cy="571769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6"/>
          <p:cNvSpPr txBox="1"/>
          <p:nvPr/>
        </p:nvSpPr>
        <p:spPr>
          <a:xfrm>
            <a:off x="4060296" y="1093140"/>
            <a:ext cx="205453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Control_pre_v_0.5X</a:t>
            </a:r>
            <a:endParaRPr/>
          </a:p>
        </p:txBody>
      </p:sp>
      <p:sp>
        <p:nvSpPr>
          <p:cNvPr id="218" name="Google Shape;218;p26"/>
          <p:cNvSpPr txBox="1"/>
          <p:nvPr/>
        </p:nvSpPr>
        <p:spPr>
          <a:xfrm>
            <a:off x="4216294" y="3967428"/>
            <a:ext cx="187981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Control_pre_v_2X</a:t>
            </a:r>
            <a:endParaRPr/>
          </a:p>
        </p:txBody>
      </p:sp>
      <p:sp>
        <p:nvSpPr>
          <p:cNvPr id="219" name="Google Shape;219;p26"/>
          <p:cNvSpPr txBox="1"/>
          <p:nvPr/>
        </p:nvSpPr>
        <p:spPr>
          <a:xfrm>
            <a:off x="9710257" y="1105359"/>
            <a:ext cx="1747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IVM_pre_v_0.5X</a:t>
            </a:r>
            <a:endParaRPr/>
          </a:p>
        </p:txBody>
      </p:sp>
      <p:sp>
        <p:nvSpPr>
          <p:cNvPr id="220" name="Google Shape;220;p26"/>
          <p:cNvSpPr txBox="1"/>
          <p:nvPr/>
        </p:nvSpPr>
        <p:spPr>
          <a:xfrm>
            <a:off x="9797620" y="3967428"/>
            <a:ext cx="15730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IVM_pre_v_2X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pic>
        <p:nvPicPr>
          <p:cNvPr id="226" name="Google Shape;22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57375" y="2146982"/>
            <a:ext cx="8686800" cy="4633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7"/>
          <p:cNvPicPr preferRelativeResize="0"/>
          <p:nvPr/>
        </p:nvPicPr>
        <p:blipFill rotWithShape="1">
          <a:blip r:embed="rId4">
            <a:alphaModFix/>
          </a:blip>
          <a:srcRect b="74813"/>
          <a:stretch/>
        </p:blipFill>
        <p:spPr>
          <a:xfrm>
            <a:off x="1957387" y="466428"/>
            <a:ext cx="8586787" cy="168207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7"/>
          <p:cNvSpPr txBox="1"/>
          <p:nvPr/>
        </p:nvSpPr>
        <p:spPr>
          <a:xfrm>
            <a:off x="9542906" y="537868"/>
            <a:ext cx="9584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XQTL.R1</a:t>
            </a:r>
            <a:endParaRPr/>
          </a:p>
        </p:txBody>
      </p:sp>
      <p:sp>
        <p:nvSpPr>
          <p:cNvPr id="229" name="Google Shape;229;p27"/>
          <p:cNvSpPr txBox="1"/>
          <p:nvPr/>
        </p:nvSpPr>
        <p:spPr>
          <a:xfrm>
            <a:off x="9826125" y="2175193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AI.R1</a:t>
            </a:r>
            <a:endParaRPr/>
          </a:p>
        </p:txBody>
      </p:sp>
      <p:sp>
        <p:nvSpPr>
          <p:cNvPr id="230" name="Google Shape;230;p27"/>
          <p:cNvSpPr txBox="1"/>
          <p:nvPr/>
        </p:nvSpPr>
        <p:spPr>
          <a:xfrm>
            <a:off x="9826124" y="3780051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AI.R2</a:t>
            </a:r>
            <a:endParaRPr/>
          </a:p>
        </p:txBody>
      </p:sp>
      <p:sp>
        <p:nvSpPr>
          <p:cNvPr id="231" name="Google Shape;231;p27"/>
          <p:cNvSpPr txBox="1"/>
          <p:nvPr/>
        </p:nvSpPr>
        <p:spPr>
          <a:xfrm>
            <a:off x="9824287" y="5311540"/>
            <a:ext cx="67518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AI.R3</a:t>
            </a:r>
            <a:endParaRPr/>
          </a:p>
        </p:txBody>
      </p:sp>
      <p:cxnSp>
        <p:nvCxnSpPr>
          <p:cNvPr id="232" name="Google Shape;232;p27"/>
          <p:cNvCxnSpPr/>
          <p:nvPr/>
        </p:nvCxnSpPr>
        <p:spPr>
          <a:xfrm>
            <a:off x="3971925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3" name="Google Shape;233;p27"/>
          <p:cNvCxnSpPr/>
          <p:nvPr/>
        </p:nvCxnSpPr>
        <p:spPr>
          <a:xfrm>
            <a:off x="2947458" y="2175193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4" name="Google Shape;234;p27"/>
          <p:cNvCxnSpPr/>
          <p:nvPr/>
        </p:nvCxnSpPr>
        <p:spPr>
          <a:xfrm>
            <a:off x="3947582" y="3715185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5" name="Google Shape;235;p27"/>
          <p:cNvCxnSpPr/>
          <p:nvPr/>
        </p:nvCxnSpPr>
        <p:spPr>
          <a:xfrm>
            <a:off x="6123516" y="5280542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6" name="Google Shape;236;p27"/>
          <p:cNvCxnSpPr/>
          <p:nvPr/>
        </p:nvCxnSpPr>
        <p:spPr>
          <a:xfrm>
            <a:off x="8248649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7" name="Google Shape;237;p27"/>
          <p:cNvCxnSpPr/>
          <p:nvPr/>
        </p:nvCxnSpPr>
        <p:spPr>
          <a:xfrm>
            <a:off x="8875183" y="537868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8" name="Google Shape;238;p27"/>
          <p:cNvCxnSpPr/>
          <p:nvPr/>
        </p:nvCxnSpPr>
        <p:spPr>
          <a:xfrm>
            <a:off x="8621183" y="437029"/>
            <a:ext cx="0" cy="249532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87B912-525C-2045-B311-2E773948F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9753"/>
            <a:ext cx="4332695" cy="44170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235735-423A-A04C-B31F-B14D0E82E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695" y="729753"/>
            <a:ext cx="4365311" cy="44971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31F56-7DCF-D84A-8975-A723156B4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4489" y="845423"/>
            <a:ext cx="4246212" cy="43815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8982E9-FC89-9949-B9F9-8ADBD777703E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713321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45" name="Google Shape;245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29774" y="4970197"/>
            <a:ext cx="2562225" cy="1850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8200" y="1475845"/>
            <a:ext cx="8534400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8"/>
          <p:cNvSpPr txBox="1"/>
          <p:nvPr/>
        </p:nvSpPr>
        <p:spPr>
          <a:xfrm>
            <a:off x="-1" y="0"/>
            <a:ext cx="1244441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XQTL_AIntercross: F4 L3_n200 – pairwise between pre v IVM2x replicates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14158-6B02-3C42-A255-0AD0759B6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D8741-B436-864F-BE4E-20E693367C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5D41B5-A144-2742-AB98-FD1B06F24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389" y="0"/>
            <a:ext cx="666722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C2B901-5EBA-5C45-8CAD-AD2A107DA51E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41990728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29E2DA-B3AD-3945-8B2A-5631B59C4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20" y="0"/>
            <a:ext cx="6631514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0C391637-4192-B849-A81F-84A8A6384ED2}"/>
              </a:ext>
            </a:extLst>
          </p:cNvPr>
          <p:cNvSpPr/>
          <p:nvPr/>
        </p:nvSpPr>
        <p:spPr>
          <a:xfrm>
            <a:off x="6322423" y="2847703"/>
            <a:ext cx="404948" cy="108421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1DF0F3-AD42-AC41-BB9E-79BB41B648F9}"/>
              </a:ext>
            </a:extLst>
          </p:cNvPr>
          <p:cNvSpPr txBox="1"/>
          <p:nvPr/>
        </p:nvSpPr>
        <p:spPr>
          <a:xfrm>
            <a:off x="6844937" y="2299063"/>
            <a:ext cx="26324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S/T Position of variant in acr-8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2B7E27-4F27-0E4B-AFF5-A0FFE2C41BB4}"/>
              </a:ext>
            </a:extLst>
          </p:cNvPr>
          <p:cNvSpPr/>
          <p:nvPr/>
        </p:nvSpPr>
        <p:spPr>
          <a:xfrm>
            <a:off x="6857937" y="2847703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222222"/>
                </a:solidFill>
                <a:latin typeface="Harding"/>
              </a:rPr>
              <a:t>Nicotinic receptor ligand-binding residues on the principal (pink) and complementary (dark blue) side are indicated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B026B0-E336-2D49-841A-23EECAE07F3F}"/>
              </a:ext>
            </a:extLst>
          </p:cNvPr>
          <p:cNvSpPr/>
          <p:nvPr/>
        </p:nvSpPr>
        <p:spPr>
          <a:xfrm rot="16200000">
            <a:off x="5471162" y="3977640"/>
            <a:ext cx="404948" cy="155883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C21122-72AD-514B-BD16-68C15B688ABC}"/>
              </a:ext>
            </a:extLst>
          </p:cNvPr>
          <p:cNvSpPr txBox="1"/>
          <p:nvPr/>
        </p:nvSpPr>
        <p:spPr>
          <a:xfrm>
            <a:off x="6524897" y="4759234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Cys</a:t>
            </a:r>
            <a:r>
              <a:rPr lang="en-US" dirty="0"/>
              <a:t>-loop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B341D0-B842-BA4D-936E-DEECF860CE8A}"/>
              </a:ext>
            </a:extLst>
          </p:cNvPr>
          <p:cNvSpPr/>
          <p:nvPr/>
        </p:nvSpPr>
        <p:spPr>
          <a:xfrm>
            <a:off x="7367927" y="146669"/>
            <a:ext cx="35173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https://www.nature.com/articles/35077011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9BB1EA-0BAA-B146-89EA-59D2AA4AF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7257" y="3931920"/>
            <a:ext cx="92456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2285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2B462F9-9814-BE40-A3BF-26181AB261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556" b="23929"/>
          <a:stretch/>
        </p:blipFill>
        <p:spPr>
          <a:xfrm>
            <a:off x="4969450" y="335459"/>
            <a:ext cx="6153562" cy="16638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D457BF1-D490-4C49-A433-11613BB9132E}"/>
              </a:ext>
            </a:extLst>
          </p:cNvPr>
          <p:cNvSpPr/>
          <p:nvPr/>
        </p:nvSpPr>
        <p:spPr>
          <a:xfrm>
            <a:off x="9562289" y="626754"/>
            <a:ext cx="252941" cy="1044504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CEC852C-627A-D748-B5B0-65A3CE0F8688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67056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70C0"/>
                </a:solidFill>
              </a:rPr>
              <a:t>  Levamisole (LEV)-associated loci</a:t>
            </a:r>
            <a:endParaRPr lang="en-US" sz="2400" b="1" i="1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88A903-36AA-D44B-86FF-0ABFE43E82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31" y="2389782"/>
            <a:ext cx="11636523" cy="172471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4146DD4-A5C4-DD48-B08D-B8558260C77D}"/>
              </a:ext>
            </a:extLst>
          </p:cNvPr>
          <p:cNvCxnSpPr>
            <a:cxnSpLocks/>
          </p:cNvCxnSpPr>
          <p:nvPr/>
        </p:nvCxnSpPr>
        <p:spPr>
          <a:xfrm flipH="1">
            <a:off x="341831" y="1671258"/>
            <a:ext cx="9220458" cy="718524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EBCB6B6-0EB6-5545-9AB3-E4F870404CEA}"/>
              </a:ext>
            </a:extLst>
          </p:cNvPr>
          <p:cNvCxnSpPr>
            <a:cxnSpLocks/>
          </p:cNvCxnSpPr>
          <p:nvPr/>
        </p:nvCxnSpPr>
        <p:spPr>
          <a:xfrm>
            <a:off x="9815231" y="1671258"/>
            <a:ext cx="2080761" cy="718524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A8D0F3C-2121-414A-9940-777F47E349D4}"/>
              </a:ext>
            </a:extLst>
          </p:cNvPr>
          <p:cNvGrpSpPr/>
          <p:nvPr/>
        </p:nvGrpSpPr>
        <p:grpSpPr>
          <a:xfrm>
            <a:off x="8318840" y="2729887"/>
            <a:ext cx="1902957" cy="1753943"/>
            <a:chOff x="8318840" y="3204674"/>
            <a:chExt cx="1902957" cy="175394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20A93F-19FB-8443-92B0-1BEA35F93CAF}"/>
                </a:ext>
              </a:extLst>
            </p:cNvPr>
            <p:cNvSpPr/>
            <p:nvPr/>
          </p:nvSpPr>
          <p:spPr>
            <a:xfrm>
              <a:off x="9213758" y="3204674"/>
              <a:ext cx="113122" cy="1384611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29B994-945D-924F-A7BB-E969C9ED97F3}"/>
                </a:ext>
              </a:extLst>
            </p:cNvPr>
            <p:cNvSpPr txBox="1"/>
            <p:nvPr/>
          </p:nvSpPr>
          <p:spPr>
            <a:xfrm>
              <a:off x="8318840" y="4589285"/>
              <a:ext cx="1902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Proposed deletion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F30AE3DF-14B4-1149-9403-C8C8E00E66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20576" y="3192582"/>
            <a:ext cx="5313309" cy="3431512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77FA233-3FA9-EC43-A11C-9A2E9BAEDD29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3429000" y="4327253"/>
            <a:ext cx="2455918" cy="65798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33084F4-A225-934F-9553-A928236D4CA4}"/>
              </a:ext>
            </a:extLst>
          </p:cNvPr>
          <p:cNvGrpSpPr/>
          <p:nvPr/>
        </p:nvGrpSpPr>
        <p:grpSpPr>
          <a:xfrm>
            <a:off x="5884918" y="3212662"/>
            <a:ext cx="6232767" cy="3743202"/>
            <a:chOff x="5884918" y="3212662"/>
            <a:chExt cx="6232767" cy="3743202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60E7DEC-71F0-944E-96AD-0B1A27AA37FB}"/>
                </a:ext>
              </a:extLst>
            </p:cNvPr>
            <p:cNvGrpSpPr/>
            <p:nvPr/>
          </p:nvGrpSpPr>
          <p:grpSpPr>
            <a:xfrm>
              <a:off x="5884918" y="3212662"/>
              <a:ext cx="6232767" cy="3743202"/>
              <a:chOff x="5884918" y="3212662"/>
              <a:chExt cx="6232767" cy="3743202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89385EB-9D82-6147-887C-EF7699520C19}"/>
                  </a:ext>
                </a:extLst>
              </p:cNvPr>
              <p:cNvSpPr txBox="1"/>
              <p:nvPr/>
            </p:nvSpPr>
            <p:spPr>
              <a:xfrm>
                <a:off x="5884918" y="4004087"/>
                <a:ext cx="135473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NS mutation</a:t>
                </a:r>
              </a:p>
              <a:p>
                <a:r>
                  <a:rPr lang="en-US" dirty="0"/>
                  <a:t>(Ser168Thr)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0F0E6AE9-8A1F-174D-8EBB-17ED3D1A6A81}"/>
                  </a:ext>
                </a:extLst>
              </p:cNvPr>
              <p:cNvCxnSpPr>
                <a:cxnSpLocks/>
                <a:stCxn id="22" idx="0"/>
              </p:cNvCxnSpPr>
              <p:nvPr/>
            </p:nvCxnSpPr>
            <p:spPr>
              <a:xfrm flipV="1">
                <a:off x="6562283" y="3212662"/>
                <a:ext cx="499955" cy="79142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EBBC1024-13E7-AC4C-9785-BE49BB029245}"/>
                  </a:ext>
                </a:extLst>
              </p:cNvPr>
              <p:cNvGrpSpPr/>
              <p:nvPr/>
            </p:nvGrpSpPr>
            <p:grpSpPr>
              <a:xfrm>
                <a:off x="6096458" y="4629429"/>
                <a:ext cx="6021227" cy="2326435"/>
                <a:chOff x="6096458" y="4629429"/>
                <a:chExt cx="6021227" cy="2326435"/>
              </a:xfrm>
            </p:grpSpPr>
            <p:graphicFrame>
              <p:nvGraphicFramePr>
                <p:cNvPr id="31" name="Chart 30">
                  <a:extLst>
                    <a:ext uri="{FF2B5EF4-FFF2-40B4-BE49-F238E27FC236}">
                      <a16:creationId xmlns:a16="http://schemas.microsoft.com/office/drawing/2014/main" id="{F76BBD19-CFB8-4B48-9545-F32F902E6921}"/>
                    </a:ext>
                  </a:extLst>
                </p:cNvPr>
                <p:cNvGraphicFramePr>
                  <a:graphicFrameLocks/>
                </p:cNvGraphicFramePr>
                <p:nvPr>
                  <p:extLst/>
                </p:nvPr>
              </p:nvGraphicFramePr>
              <p:xfrm>
                <a:off x="6096458" y="4761561"/>
                <a:ext cx="6021227" cy="2194303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C44B2C1D-9034-9048-B820-2DFE56920C04}"/>
                    </a:ext>
                  </a:extLst>
                </p:cNvPr>
                <p:cNvSpPr txBox="1"/>
                <p:nvPr/>
              </p:nvSpPr>
              <p:spPr>
                <a:xfrm>
                  <a:off x="6812260" y="4633162"/>
                  <a:ext cx="206838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XQTL (genetic cross)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0E2615A2-A690-F74C-B5A0-553D9C5069BE}"/>
                    </a:ext>
                  </a:extLst>
                </p:cNvPr>
                <p:cNvSpPr txBox="1"/>
                <p:nvPr/>
              </p:nvSpPr>
              <p:spPr>
                <a:xfrm>
                  <a:off x="10221797" y="4629429"/>
                  <a:ext cx="102175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US farms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D9F01BA2-AB25-A64B-9ABE-9D0DFF6D52BD}"/>
                    </a:ext>
                  </a:extLst>
                </p:cNvPr>
                <p:cNvSpPr txBox="1"/>
                <p:nvPr/>
              </p:nvSpPr>
              <p:spPr>
                <a:xfrm>
                  <a:off x="10344095" y="4954551"/>
                  <a:ext cx="118205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>
                      <a:solidFill>
                        <a:srgbClr val="FF0000"/>
                      </a:solidFill>
                    </a:rPr>
                    <a:t>Resistant / peak</a:t>
                  </a:r>
                </a:p>
              </p:txBody>
            </p:sp>
          </p:grp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930E538-D0BD-AE4C-B6EA-ACE571B27926}"/>
                </a:ext>
              </a:extLst>
            </p:cNvPr>
            <p:cNvSpPr txBox="1"/>
            <p:nvPr/>
          </p:nvSpPr>
          <p:spPr>
            <a:xfrm>
              <a:off x="11623786" y="5206724"/>
              <a:ext cx="3962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???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7198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45FE5F1-6C09-A849-8ADE-5B4A6B324D80}"/>
              </a:ext>
            </a:extLst>
          </p:cNvPr>
          <p:cNvCxnSpPr>
            <a:cxnSpLocks/>
          </p:cNvCxnSpPr>
          <p:nvPr/>
        </p:nvCxnSpPr>
        <p:spPr>
          <a:xfrm>
            <a:off x="2129245" y="5460275"/>
            <a:ext cx="73021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5">
            <a:extLst>
              <a:ext uri="{FF2B5EF4-FFF2-40B4-BE49-F238E27FC236}">
                <a16:creationId xmlns:a16="http://schemas.microsoft.com/office/drawing/2014/main" id="{4A8A41D7-78A1-FF4C-9F46-910309E900B4}"/>
              </a:ext>
            </a:extLst>
          </p:cNvPr>
          <p:cNvSpPr/>
          <p:nvPr/>
        </p:nvSpPr>
        <p:spPr>
          <a:xfrm>
            <a:off x="2129245" y="2289484"/>
            <a:ext cx="7916091" cy="2879926"/>
          </a:xfrm>
          <a:custGeom>
            <a:avLst/>
            <a:gdLst>
              <a:gd name="connsiteX0" fmla="*/ 0 w 7916091"/>
              <a:gd name="connsiteY0" fmla="*/ 2690666 h 2879926"/>
              <a:gd name="connsiteX1" fmla="*/ 744583 w 7916091"/>
              <a:gd name="connsiteY1" fmla="*/ 2638415 h 2879926"/>
              <a:gd name="connsiteX2" fmla="*/ 2259874 w 7916091"/>
              <a:gd name="connsiteY2" fmla="*/ 1737078 h 2879926"/>
              <a:gd name="connsiteX3" fmla="*/ 2978331 w 7916091"/>
              <a:gd name="connsiteY3" fmla="*/ 365478 h 2879926"/>
              <a:gd name="connsiteX4" fmla="*/ 3605349 w 7916091"/>
              <a:gd name="connsiteY4" fmla="*/ 12781 h 2879926"/>
              <a:gd name="connsiteX5" fmla="*/ 4271554 w 7916091"/>
              <a:gd name="connsiteY5" fmla="*/ 692049 h 2879926"/>
              <a:gd name="connsiteX6" fmla="*/ 4598126 w 7916091"/>
              <a:gd name="connsiteY6" fmla="*/ 1710952 h 2879926"/>
              <a:gd name="connsiteX7" fmla="*/ 5826034 w 7916091"/>
              <a:gd name="connsiteY7" fmla="*/ 2625352 h 2879926"/>
              <a:gd name="connsiteX8" fmla="*/ 7315200 w 7916091"/>
              <a:gd name="connsiteY8" fmla="*/ 2873546 h 2879926"/>
              <a:gd name="connsiteX9" fmla="*/ 7916091 w 7916091"/>
              <a:gd name="connsiteY9" fmla="*/ 2782106 h 2879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16091" h="2879926">
                <a:moveTo>
                  <a:pt x="0" y="2690666"/>
                </a:moveTo>
                <a:cubicBezTo>
                  <a:pt x="183968" y="2744006"/>
                  <a:pt x="367937" y="2797346"/>
                  <a:pt x="744583" y="2638415"/>
                </a:cubicBezTo>
                <a:cubicBezTo>
                  <a:pt x="1121229" y="2479484"/>
                  <a:pt x="1887583" y="2115901"/>
                  <a:pt x="2259874" y="1737078"/>
                </a:cubicBezTo>
                <a:cubicBezTo>
                  <a:pt x="2632165" y="1358255"/>
                  <a:pt x="2754085" y="652861"/>
                  <a:pt x="2978331" y="365478"/>
                </a:cubicBezTo>
                <a:cubicBezTo>
                  <a:pt x="3202577" y="78095"/>
                  <a:pt x="3389812" y="-41647"/>
                  <a:pt x="3605349" y="12781"/>
                </a:cubicBezTo>
                <a:cubicBezTo>
                  <a:pt x="3820886" y="67209"/>
                  <a:pt x="4106091" y="409021"/>
                  <a:pt x="4271554" y="692049"/>
                </a:cubicBezTo>
                <a:cubicBezTo>
                  <a:pt x="4437017" y="975077"/>
                  <a:pt x="4339046" y="1388735"/>
                  <a:pt x="4598126" y="1710952"/>
                </a:cubicBezTo>
                <a:cubicBezTo>
                  <a:pt x="4857206" y="2033169"/>
                  <a:pt x="5373188" y="2431586"/>
                  <a:pt x="5826034" y="2625352"/>
                </a:cubicBezTo>
                <a:cubicBezTo>
                  <a:pt x="6278880" y="2819118"/>
                  <a:pt x="6966857" y="2847420"/>
                  <a:pt x="7315200" y="2873546"/>
                </a:cubicBezTo>
                <a:cubicBezTo>
                  <a:pt x="7663543" y="2899672"/>
                  <a:pt x="7789817" y="2840889"/>
                  <a:pt x="7916091" y="278210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EF5A95-19EF-ED48-906F-C63801326669}"/>
              </a:ext>
            </a:extLst>
          </p:cNvPr>
          <p:cNvCxnSpPr>
            <a:cxnSpLocks/>
          </p:cNvCxnSpPr>
          <p:nvPr/>
        </p:nvCxnSpPr>
        <p:spPr>
          <a:xfrm flipV="1">
            <a:off x="5590903" y="1998618"/>
            <a:ext cx="0" cy="346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847B832-9BD5-0C43-8F49-6A5C5974E436}"/>
              </a:ext>
            </a:extLst>
          </p:cNvPr>
          <p:cNvSpPr/>
          <p:nvPr/>
        </p:nvSpPr>
        <p:spPr>
          <a:xfrm>
            <a:off x="4546711" y="1031349"/>
            <a:ext cx="3813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PEAK_COORD (manually defined)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549BD37-5C81-7945-BDB3-57E658132994}"/>
              </a:ext>
            </a:extLst>
          </p:cNvPr>
          <p:cNvCxnSpPr/>
          <p:nvPr/>
        </p:nvCxnSpPr>
        <p:spPr>
          <a:xfrm flipV="1">
            <a:off x="2129245" y="1541094"/>
            <a:ext cx="0" cy="39191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E0914B-7C10-EB45-85A1-24B05F641157}"/>
              </a:ext>
            </a:extLst>
          </p:cNvPr>
          <p:cNvSpPr txBox="1"/>
          <p:nvPr/>
        </p:nvSpPr>
        <p:spPr>
          <a:xfrm rot="16200000">
            <a:off x="1525106" y="3090700"/>
            <a:ext cx="450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Fst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C03819-FD60-5F43-B36B-FB0AA58CA3B3}"/>
              </a:ext>
            </a:extLst>
          </p:cNvPr>
          <p:cNvCxnSpPr/>
          <p:nvPr/>
        </p:nvCxnSpPr>
        <p:spPr>
          <a:xfrm>
            <a:off x="2129245" y="4937761"/>
            <a:ext cx="7916091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AA5D8CA-30EE-9749-9441-649D1B6B0A96}"/>
              </a:ext>
            </a:extLst>
          </p:cNvPr>
          <p:cNvSpPr/>
          <p:nvPr/>
        </p:nvSpPr>
        <p:spPr>
          <a:xfrm>
            <a:off x="8431945" y="4546460"/>
            <a:ext cx="36150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Genome-wide average </a:t>
            </a:r>
            <a:r>
              <a:rPr lang="en-GB" dirty="0" err="1">
                <a:solidFill>
                  <a:srgbClr val="000000"/>
                </a:solidFill>
                <a:latin typeface="Helvetica" pitchFamily="2" charset="0"/>
              </a:rPr>
              <a:t>Fst</a:t>
            </a:r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 + 3SD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9E9FC4-5FBC-BB4B-8497-040A6DD915F8}"/>
              </a:ext>
            </a:extLst>
          </p:cNvPr>
          <p:cNvSpPr/>
          <p:nvPr/>
        </p:nvSpPr>
        <p:spPr>
          <a:xfrm>
            <a:off x="6453644" y="2104817"/>
            <a:ext cx="1364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PEAK_FST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56AAB9-54E7-F242-9040-034366AC2CB3}"/>
              </a:ext>
            </a:extLst>
          </p:cNvPr>
          <p:cNvCxnSpPr>
            <a:cxnSpLocks/>
          </p:cNvCxnSpPr>
          <p:nvPr/>
        </p:nvCxnSpPr>
        <p:spPr>
          <a:xfrm flipH="1">
            <a:off x="5590902" y="2289484"/>
            <a:ext cx="86274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526A31-F545-824B-850D-B6DAC65BD4EA}"/>
              </a:ext>
            </a:extLst>
          </p:cNvPr>
          <p:cNvCxnSpPr>
            <a:cxnSpLocks/>
          </p:cNvCxnSpPr>
          <p:nvPr/>
        </p:nvCxnSpPr>
        <p:spPr>
          <a:xfrm flipH="1">
            <a:off x="4651964" y="3705955"/>
            <a:ext cx="1801679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9654146-AD6D-3148-B741-84D45E826AAC}"/>
              </a:ext>
            </a:extLst>
          </p:cNvPr>
          <p:cNvCxnSpPr>
            <a:cxnSpLocks/>
          </p:cNvCxnSpPr>
          <p:nvPr/>
        </p:nvCxnSpPr>
        <p:spPr>
          <a:xfrm flipV="1">
            <a:off x="4651964" y="3705956"/>
            <a:ext cx="0" cy="175431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A4CA3D5-2AB0-FA4D-AD5C-57157CCAEA93}"/>
              </a:ext>
            </a:extLst>
          </p:cNvPr>
          <p:cNvCxnSpPr>
            <a:cxnSpLocks/>
          </p:cNvCxnSpPr>
          <p:nvPr/>
        </p:nvCxnSpPr>
        <p:spPr>
          <a:xfrm flipV="1">
            <a:off x="6545084" y="3705956"/>
            <a:ext cx="0" cy="175431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140498F0-EE11-A442-AC4D-F982903B7254}"/>
              </a:ext>
            </a:extLst>
          </p:cNvPr>
          <p:cNvSpPr/>
          <p:nvPr/>
        </p:nvSpPr>
        <p:spPr>
          <a:xfrm>
            <a:off x="900520" y="5837375"/>
            <a:ext cx="2715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PEAK_START_COORD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368866-D66F-6F49-9CA0-272E4B620D6A}"/>
              </a:ext>
            </a:extLst>
          </p:cNvPr>
          <p:cNvSpPr/>
          <p:nvPr/>
        </p:nvSpPr>
        <p:spPr>
          <a:xfrm>
            <a:off x="7577994" y="5873547"/>
            <a:ext cx="24673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PEAK_END_COORD 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47EEA95-F23F-BC47-9E80-FD42E823EE27}"/>
              </a:ext>
            </a:extLst>
          </p:cNvPr>
          <p:cNvSpPr/>
          <p:nvPr/>
        </p:nvSpPr>
        <p:spPr>
          <a:xfrm>
            <a:off x="4281372" y="6274417"/>
            <a:ext cx="303382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PEAK_WINDOW_SIZE</a:t>
            </a:r>
          </a:p>
          <a:p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( PEAK_END_COORD - PEAK_START_COORD)  </a:t>
            </a:r>
          </a:p>
          <a:p>
            <a:endParaRPr lang="en-GB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E8E87E2-D89A-B74F-9D4C-99BBB3EA3F73}"/>
              </a:ext>
            </a:extLst>
          </p:cNvPr>
          <p:cNvSpPr/>
          <p:nvPr/>
        </p:nvSpPr>
        <p:spPr>
          <a:xfrm>
            <a:off x="2258328" y="2991133"/>
            <a:ext cx="22883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PEAK_START_FST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93A2AFC-663B-5646-87C5-4015208C82B8}"/>
              </a:ext>
            </a:extLst>
          </p:cNvPr>
          <p:cNvSpPr/>
          <p:nvPr/>
        </p:nvSpPr>
        <p:spPr>
          <a:xfrm>
            <a:off x="7506662" y="2887420"/>
            <a:ext cx="19800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PEAK_END_FST</a:t>
            </a:r>
            <a:endParaRPr lang="en-US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C68689A-7AFE-0D4D-A05F-F5BB26C2B7F6}"/>
              </a:ext>
            </a:extLst>
          </p:cNvPr>
          <p:cNvCxnSpPr/>
          <p:nvPr/>
        </p:nvCxnSpPr>
        <p:spPr>
          <a:xfrm>
            <a:off x="4651964" y="5824077"/>
            <a:ext cx="1893120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5562D59-A82E-D840-A6A2-27D78133D1E7}"/>
              </a:ext>
            </a:extLst>
          </p:cNvPr>
          <p:cNvCxnSpPr>
            <a:cxnSpLocks/>
            <a:stCxn id="40" idx="2"/>
          </p:cNvCxnSpPr>
          <p:nvPr/>
        </p:nvCxnSpPr>
        <p:spPr>
          <a:xfrm flipH="1">
            <a:off x="6545087" y="3256752"/>
            <a:ext cx="1951590" cy="4718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464B8B6-CF23-354F-AC3E-92C257B59755}"/>
              </a:ext>
            </a:extLst>
          </p:cNvPr>
          <p:cNvCxnSpPr>
            <a:cxnSpLocks/>
            <a:stCxn id="39" idx="2"/>
          </p:cNvCxnSpPr>
          <p:nvPr/>
        </p:nvCxnSpPr>
        <p:spPr>
          <a:xfrm>
            <a:off x="3402520" y="3360465"/>
            <a:ext cx="1192791" cy="3454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7E669A9-9692-294E-A42B-02BD33247B3D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3616135" y="5460275"/>
            <a:ext cx="1020585" cy="5617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0981011-BE99-B44F-80F1-71260617503D}"/>
              </a:ext>
            </a:extLst>
          </p:cNvPr>
          <p:cNvCxnSpPr>
            <a:cxnSpLocks/>
            <a:stCxn id="37" idx="1"/>
          </p:cNvCxnSpPr>
          <p:nvPr/>
        </p:nvCxnSpPr>
        <p:spPr>
          <a:xfrm flipH="1" flipV="1">
            <a:off x="6557410" y="5504429"/>
            <a:ext cx="1020584" cy="5537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04DD237-91D7-7145-84C6-7B0F73D01699}"/>
              </a:ext>
            </a:extLst>
          </p:cNvPr>
          <p:cNvCxnSpPr>
            <a:cxnSpLocks/>
          </p:cNvCxnSpPr>
          <p:nvPr/>
        </p:nvCxnSpPr>
        <p:spPr>
          <a:xfrm flipH="1">
            <a:off x="5590902" y="1400681"/>
            <a:ext cx="7623" cy="48718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9DE5C2F-64B9-554E-BD90-B68EEB2EAAC6}"/>
              </a:ext>
            </a:extLst>
          </p:cNvPr>
          <p:cNvSpPr txBox="1"/>
          <p:nvPr/>
        </p:nvSpPr>
        <p:spPr>
          <a:xfrm>
            <a:off x="8930727" y="1206411"/>
            <a:ext cx="35051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Halfway between peak max and genome-wide average </a:t>
            </a:r>
            <a:r>
              <a:rPr lang="en-US" dirty="0" err="1"/>
              <a:t>Fst</a:t>
            </a:r>
            <a:r>
              <a:rPr lang="en-US" dirty="0"/>
              <a:t> </a:t>
            </a:r>
          </a:p>
          <a:p>
            <a:r>
              <a:rPr lang="en-US" sz="1000" dirty="0"/>
              <a:t>([</a:t>
            </a:r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PEAK_FST + Genome-wide average </a:t>
            </a:r>
            <a:r>
              <a:rPr lang="en-GB" sz="1000" dirty="0" err="1">
                <a:solidFill>
                  <a:srgbClr val="000000"/>
                </a:solidFill>
                <a:latin typeface="Helvetica" pitchFamily="2" charset="0"/>
              </a:rPr>
              <a:t>Fst</a:t>
            </a:r>
            <a:r>
              <a:rPr lang="en-GB" sz="1000" dirty="0">
                <a:solidFill>
                  <a:srgbClr val="000000"/>
                </a:solidFill>
                <a:latin typeface="Helvetica" pitchFamily="2" charset="0"/>
              </a:rPr>
              <a:t>] /2 )</a:t>
            </a:r>
          </a:p>
          <a:p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1C20A6A-4B29-F94C-A59C-0FA10F841ED6}"/>
              </a:ext>
            </a:extLst>
          </p:cNvPr>
          <p:cNvCxnSpPr>
            <a:cxnSpLocks/>
            <a:stCxn id="58" idx="1"/>
          </p:cNvCxnSpPr>
          <p:nvPr/>
        </p:nvCxnSpPr>
        <p:spPr>
          <a:xfrm flipH="1">
            <a:off x="5806493" y="1745020"/>
            <a:ext cx="3124234" cy="193037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69F725A-E346-8E46-BE6D-D8EAF7F1569E}"/>
              </a:ext>
            </a:extLst>
          </p:cNvPr>
          <p:cNvSpPr txBox="1"/>
          <p:nvPr/>
        </p:nvSpPr>
        <p:spPr>
          <a:xfrm>
            <a:off x="82540" y="92387"/>
            <a:ext cx="9435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Rationale behind choosing genomic window range around a central high </a:t>
            </a:r>
            <a:r>
              <a:rPr lang="en-US" sz="2000" dirty="0" err="1"/>
              <a:t>Fst</a:t>
            </a:r>
            <a:r>
              <a:rPr lang="en-US" sz="2000" dirty="0"/>
              <a:t> peak</a:t>
            </a:r>
          </a:p>
        </p:txBody>
      </p:sp>
    </p:spTree>
    <p:extLst>
      <p:ext uri="{BB962C8B-B14F-4D97-AF65-F5344CB8AC3E}">
        <p14:creationId xmlns:p14="http://schemas.microsoft.com/office/powerpoint/2010/main" val="20707219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E437C1-1FD5-8C4C-BBBD-CBE4B0D0A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75" y="1756740"/>
            <a:ext cx="3873483" cy="2185307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7237609-92C0-924A-98EE-5D9CF4A57D1D}"/>
              </a:ext>
            </a:extLst>
          </p:cNvPr>
          <p:cNvGrpSpPr/>
          <p:nvPr/>
        </p:nvGrpSpPr>
        <p:grpSpPr>
          <a:xfrm>
            <a:off x="4711683" y="2081719"/>
            <a:ext cx="6411328" cy="3769750"/>
            <a:chOff x="3998686" y="1100394"/>
            <a:chExt cx="7862974" cy="462329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BBC3CC4-B70A-DA4F-973F-4C7EB1512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14815" y="1100394"/>
              <a:ext cx="7546845" cy="462329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7CEAD79-C39A-0441-A48F-D2ED4E29F30D}"/>
                </a:ext>
              </a:extLst>
            </p:cNvPr>
            <p:cNvSpPr/>
            <p:nvPr/>
          </p:nvSpPr>
          <p:spPr>
            <a:xfrm>
              <a:off x="4372666" y="2907659"/>
              <a:ext cx="1338705" cy="307255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5B32081-8720-E54D-BF6F-97B3C9975914}"/>
                </a:ext>
              </a:extLst>
            </p:cNvPr>
            <p:cNvSpPr/>
            <p:nvPr/>
          </p:nvSpPr>
          <p:spPr>
            <a:xfrm>
              <a:off x="10252253" y="3006402"/>
              <a:ext cx="246743" cy="1006797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FBC6C68-01EC-BA48-9702-6236BF9ABBF4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>
              <a:off x="3998686" y="3006403"/>
              <a:ext cx="373980" cy="54884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6D4088B-8E12-6A4E-8161-80E1A5BA8F2B}"/>
                </a:ext>
              </a:extLst>
            </p:cNvPr>
            <p:cNvCxnSpPr>
              <a:cxnSpLocks/>
              <a:stCxn id="9" idx="1"/>
              <a:endCxn id="5" idx="3"/>
            </p:cNvCxnSpPr>
            <p:nvPr/>
          </p:nvCxnSpPr>
          <p:spPr>
            <a:xfrm flipH="1" flipV="1">
              <a:off x="5711371" y="3061286"/>
              <a:ext cx="4540881" cy="448515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22B462F9-9814-BE40-A3BF-26181AB261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556" b="23929"/>
          <a:stretch/>
        </p:blipFill>
        <p:spPr>
          <a:xfrm>
            <a:off x="4969450" y="335459"/>
            <a:ext cx="6153562" cy="16638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D457BF1-D490-4C49-A433-11613BB9132E}"/>
              </a:ext>
            </a:extLst>
          </p:cNvPr>
          <p:cNvSpPr/>
          <p:nvPr/>
        </p:nvSpPr>
        <p:spPr>
          <a:xfrm>
            <a:off x="9562289" y="626754"/>
            <a:ext cx="252941" cy="1044504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CEC852C-627A-D748-B5B0-65A3CE0F8688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67056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0070C0"/>
                </a:solidFill>
              </a:rPr>
              <a:t>  Levamisole (LEV)-associated loci</a:t>
            </a:r>
            <a:endParaRPr lang="en-US" sz="2400" b="1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596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C1616BF-6AD7-2440-A055-34C1E63D37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9718703"/>
              </p:ext>
            </p:extLst>
          </p:nvPr>
        </p:nvGraphicFramePr>
        <p:xfrm>
          <a:off x="198120" y="1071153"/>
          <a:ext cx="11993879" cy="10607040"/>
        </p:xfrm>
        <a:graphic>
          <a:graphicData uri="http://schemas.openxmlformats.org/drawingml/2006/table">
            <a:tbl>
              <a:tblPr/>
              <a:tblGrid>
                <a:gridCol w="990599">
                  <a:extLst>
                    <a:ext uri="{9D8B030D-6E8A-4147-A177-3AD203B41FA5}">
                      <a16:colId xmlns:a16="http://schemas.microsoft.com/office/drawing/2014/main" val="1749705430"/>
                    </a:ext>
                  </a:extLst>
                </a:gridCol>
                <a:gridCol w="2042243">
                  <a:extLst>
                    <a:ext uri="{9D8B030D-6E8A-4147-A177-3AD203B41FA5}">
                      <a16:colId xmlns:a16="http://schemas.microsoft.com/office/drawing/2014/main" val="774733698"/>
                    </a:ext>
                  </a:extLst>
                </a:gridCol>
                <a:gridCol w="760232">
                  <a:extLst>
                    <a:ext uri="{9D8B030D-6E8A-4147-A177-3AD203B41FA5}">
                      <a16:colId xmlns:a16="http://schemas.microsoft.com/office/drawing/2014/main" val="309403439"/>
                    </a:ext>
                  </a:extLst>
                </a:gridCol>
                <a:gridCol w="889634">
                  <a:extLst>
                    <a:ext uri="{9D8B030D-6E8A-4147-A177-3AD203B41FA5}">
                      <a16:colId xmlns:a16="http://schemas.microsoft.com/office/drawing/2014/main" val="1586572914"/>
                    </a:ext>
                  </a:extLst>
                </a:gridCol>
                <a:gridCol w="1010949">
                  <a:extLst>
                    <a:ext uri="{9D8B030D-6E8A-4147-A177-3AD203B41FA5}">
                      <a16:colId xmlns:a16="http://schemas.microsoft.com/office/drawing/2014/main" val="3879781045"/>
                    </a:ext>
                  </a:extLst>
                </a:gridCol>
                <a:gridCol w="1415326">
                  <a:extLst>
                    <a:ext uri="{9D8B030D-6E8A-4147-A177-3AD203B41FA5}">
                      <a16:colId xmlns:a16="http://schemas.microsoft.com/office/drawing/2014/main" val="885127149"/>
                    </a:ext>
                  </a:extLst>
                </a:gridCol>
                <a:gridCol w="1302099">
                  <a:extLst>
                    <a:ext uri="{9D8B030D-6E8A-4147-A177-3AD203B41FA5}">
                      <a16:colId xmlns:a16="http://schemas.microsoft.com/office/drawing/2014/main" val="931686833"/>
                    </a:ext>
                  </a:extLst>
                </a:gridCol>
                <a:gridCol w="1285926">
                  <a:extLst>
                    <a:ext uri="{9D8B030D-6E8A-4147-A177-3AD203B41FA5}">
                      <a16:colId xmlns:a16="http://schemas.microsoft.com/office/drawing/2014/main" val="2621729326"/>
                    </a:ext>
                  </a:extLst>
                </a:gridCol>
                <a:gridCol w="1488115">
                  <a:extLst>
                    <a:ext uri="{9D8B030D-6E8A-4147-A177-3AD203B41FA5}">
                      <a16:colId xmlns:a16="http://schemas.microsoft.com/office/drawing/2014/main" val="1948451243"/>
                    </a:ext>
                  </a:extLst>
                </a:gridCol>
                <a:gridCol w="808756">
                  <a:extLst>
                    <a:ext uri="{9D8B030D-6E8A-4147-A177-3AD203B41FA5}">
                      <a16:colId xmlns:a16="http://schemas.microsoft.com/office/drawing/2014/main" val="3109616834"/>
                    </a:ext>
                  </a:extLst>
                </a:gridCol>
              </a:tblGrid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XQTL_IVM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dirty="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30074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hcontortus_chr2_Celeg_TT_arrow_pilon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2947500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0.05130916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2887500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3097500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210000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0.04251466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0.0393013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osm-1/che-11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112698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33842500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0.06678443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33842500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34197500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355000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0.06678443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0.04673151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81251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36317500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0.10849596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35822500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36342500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520000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0.10612988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0.07250467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33322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37467500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0.07105946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37172500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37727500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555000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0.05385728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0.05768263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cky-1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52781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45502500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0.05457696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45502500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45897500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395000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0.05457696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0.04164941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1182662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46717500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0.04836741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46717500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46867500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150000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0.04836741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0.037368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4787493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664536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XQTL_LEV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150209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hcontortus_chr4_Celeg_TT_arrow_pilon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14817500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0.07934698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14352500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15062500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710000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0.0772273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0.06304713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lev-1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9576820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22157500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0.06093688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22152500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22387500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235000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0.06282812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0.04983515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49679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28482500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0.08273666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28252500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28482500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230000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0.06915172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0.08273666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0336882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31467500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0.10024437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31037500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31827500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790000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0.07192149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0.09878423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acr-8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2560464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6358320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XQTL_BZ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0783372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6992500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0.09456757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6977500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7067500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90000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0.0940999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0.08662993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btub-1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21666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8337500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0.23776054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8327500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8812500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485000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0.24391793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0.17494338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7274661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8807500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0.08951118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8327500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8807500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480000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0.06096601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0.08951118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7084816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546059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0675047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AI 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6804556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hcontortus_chr1_Celeg_TT_arrow_pilon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11047500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0.07026732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11047500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11292500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245000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0.07026732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0.06312572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831089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hcontortus_chr2_Celeg_TT_arrow_pilon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3037500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0.07942993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2992500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3267500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0.06980073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0.07087416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9014943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hcontortus_chr3_Celeg_TT_arrow_pilon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38012500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0.10238732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38012500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38057500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45000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0.10238732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0.09090909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313714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494937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4415180"/>
                  </a:ext>
                </a:extLst>
              </a:tr>
              <a:tr h="305136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DOSE RESPONSE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6700788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34052500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0.35451348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34052500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34397500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345000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0.35451348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0.5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7997656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5489367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XQTL_ADULT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CHR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PEAK_END_COORD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PEAK_WINDOW_SIZE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PEAK_START_FST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PEAK_END_FST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0149606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hcontortus_chr2_Celeg_TT_arrow_pilon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27157500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0.128067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27087500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27237500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150000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0.09835384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0.10921149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1890475"/>
                  </a:ext>
                </a:extLst>
              </a:tr>
              <a:tr h="203424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>
                          <a:effectLst/>
                        </a:rPr>
                        <a:t>hcontortus_chr5_Celeg_TT_arrow_pilon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37377500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0.19438392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37352500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37467500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115000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0.15285681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GB" sz="1200">
                          <a:effectLst/>
                        </a:rPr>
                        <a:t>0.15094016</a:t>
                      </a: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3682566"/>
                  </a:ext>
                </a:extLst>
              </a:tr>
              <a:tr h="101712"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 dirty="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GB" sz="1200" dirty="0">
                        <a:effectLst/>
                      </a:endParaRPr>
                    </a:p>
                  </a:txBody>
                  <a:tcPr marL="10048" marR="10048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5398114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AC7379E-89E3-7B42-A824-E7C62ECA62BB}"/>
              </a:ext>
            </a:extLst>
          </p:cNvPr>
          <p:cNvSpPr/>
          <p:nvPr/>
        </p:nvSpPr>
        <p:spPr>
          <a:xfrm>
            <a:off x="198120" y="268670"/>
            <a:ext cx="1077467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Table is here: </a:t>
            </a:r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/spreadsheets/d/18bdbb_ffpswVvx6ZquYCSl-LeGvuRAWi2oYZXoJdxIw/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</p:txBody>
      </p:sp>
    </p:spTree>
    <p:extLst>
      <p:ext uri="{BB962C8B-B14F-4D97-AF65-F5344CB8AC3E}">
        <p14:creationId xmlns:p14="http://schemas.microsoft.com/office/powerpoint/2010/main" val="1330208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8BED3A-7303-DC43-8259-90BCB5179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535" y="117566"/>
            <a:ext cx="6676465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2B1418-C36C-A24A-8E58-0FAA465CEB0A}"/>
              </a:ext>
            </a:extLst>
          </p:cNvPr>
          <p:cNvSpPr txBox="1"/>
          <p:nvPr/>
        </p:nvSpPr>
        <p:spPr>
          <a:xfrm>
            <a:off x="121729" y="104503"/>
            <a:ext cx="50080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Peak prediction</a:t>
            </a:r>
          </a:p>
          <a:p>
            <a:r>
              <a:rPr lang="en-US" sz="1600" dirty="0"/>
              <a:t>- using </a:t>
            </a:r>
            <a:r>
              <a:rPr lang="en-US" sz="1600" dirty="0" err="1"/>
              <a:t>Fst</a:t>
            </a:r>
            <a:r>
              <a:rPr lang="en-US" sz="1600" dirty="0"/>
              <a:t> data only to computationally find putative peaks in data</a:t>
            </a:r>
          </a:p>
          <a:p>
            <a:r>
              <a:rPr lang="en-US" sz="1600" dirty="0"/>
              <a:t>- attempting to be "objective", rather than cherry-picking by eye</a:t>
            </a:r>
          </a:p>
          <a:p>
            <a:r>
              <a:rPr lang="en-US" sz="1600" dirty="0"/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544830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0162" y="1571788"/>
            <a:ext cx="9825037" cy="528621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XQTL_control: F3 L3_n200</a:t>
            </a: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9277370" y="1661874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XQTL_control_R1</a:t>
            </a:r>
            <a:endParaRPr/>
          </a:p>
        </p:txBody>
      </p:sp>
      <p:sp>
        <p:nvSpPr>
          <p:cNvPr id="102" name="Google Shape;102;p15"/>
          <p:cNvSpPr txBox="1"/>
          <p:nvPr/>
        </p:nvSpPr>
        <p:spPr>
          <a:xfrm>
            <a:off x="9277370" y="3394234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XQTL_control_R2</a:t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9277370" y="5194326"/>
            <a:ext cx="17970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XQTL_control_R3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3900B-89B6-B24F-9AD1-F5551B3EF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669A6-6101-4947-914C-838226B363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EFA35-975C-0944-8FFA-859122449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125" y="1345475"/>
            <a:ext cx="4251750" cy="43670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8A9A41-57CA-F445-97D5-EE3B1F129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16" y="1345654"/>
            <a:ext cx="4232367" cy="43668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437A97-8C9B-D448-8483-E6EBF4B18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2254" y="1360977"/>
            <a:ext cx="4287610" cy="43515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58C872-30FD-9844-87F9-49F842D7895A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1108345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172414"/>
            <a:ext cx="10142438" cy="545698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XQTL_BZ: F3 L3_n200</a:t>
            </a:r>
            <a:endParaRPr/>
          </a:p>
        </p:txBody>
      </p:sp>
      <p:sp>
        <p:nvSpPr>
          <p:cNvPr id="110" name="Google Shape;110;p16"/>
          <p:cNvSpPr txBox="1"/>
          <p:nvPr/>
        </p:nvSpPr>
        <p:spPr>
          <a:xfrm>
            <a:off x="9359525" y="1231660"/>
            <a:ext cx="15364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XQTL_BZ_R1.1</a:t>
            </a:r>
            <a:endParaRPr/>
          </a:p>
        </p:txBody>
      </p:sp>
      <p:sp>
        <p:nvSpPr>
          <p:cNvPr id="111" name="Google Shape;111;p16"/>
          <p:cNvSpPr txBox="1"/>
          <p:nvPr/>
        </p:nvSpPr>
        <p:spPr>
          <a:xfrm>
            <a:off x="9359525" y="2645883"/>
            <a:ext cx="15364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XQTL_BZ_R1.2</a:t>
            </a:r>
            <a:endParaRPr/>
          </a:p>
        </p:txBody>
      </p:sp>
      <p:sp>
        <p:nvSpPr>
          <p:cNvPr id="112" name="Google Shape;112;p16"/>
          <p:cNvSpPr txBox="1"/>
          <p:nvPr/>
        </p:nvSpPr>
        <p:spPr>
          <a:xfrm>
            <a:off x="9534252" y="4002963"/>
            <a:ext cx="13617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XQTL_BZ_R2</a:t>
            </a:r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9618919" y="5343735"/>
            <a:ext cx="13617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XQTL_BZ_R3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7DC70-4583-D04A-AD0B-F84C9ED27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D2D4A1-99DB-0E41-BE9E-45C58ADB6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82" y="39188"/>
            <a:ext cx="4042752" cy="41278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40DAF4-A160-3543-B43E-E02DD29FA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882" y="0"/>
            <a:ext cx="4119769" cy="4206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6A20C4-86BE-2D4E-801E-634D2993A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9089" y="1"/>
            <a:ext cx="4156462" cy="42062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171F7B-FFBA-0745-AFB5-09C0BE082F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982" y="4492988"/>
            <a:ext cx="3986619" cy="40584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72CFFA-9873-D147-92BD-4F31AD2A4207}"/>
              </a:ext>
            </a:extLst>
          </p:cNvPr>
          <p:cNvSpPr txBox="1"/>
          <p:nvPr/>
        </p:nvSpPr>
        <p:spPr>
          <a:xfrm>
            <a:off x="121729" y="104503"/>
            <a:ext cx="19527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Peak prediction</a:t>
            </a:r>
          </a:p>
        </p:txBody>
      </p:sp>
    </p:spTree>
    <p:extLst>
      <p:ext uri="{BB962C8B-B14F-4D97-AF65-F5344CB8AC3E}">
        <p14:creationId xmlns:p14="http://schemas.microsoft.com/office/powerpoint/2010/main" val="245174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2861</TotalTime>
  <Words>1217</Words>
  <Application>Microsoft Macintosh PowerPoint</Application>
  <PresentationFormat>Widescreen</PresentationFormat>
  <Paragraphs>311</Paragraphs>
  <Slides>30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Harding</vt:lpstr>
      <vt:lpstr>Helvetica</vt:lpstr>
      <vt:lpstr>Office Theme</vt:lpstr>
      <vt:lpstr>XQTL analyses - 181026</vt:lpstr>
      <vt:lpstr> Parent: UGA vs ISE L3_200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XQTL analyses - 181026</dc:title>
  <cp:lastModifiedBy>Stephen Doyle</cp:lastModifiedBy>
  <cp:revision>16</cp:revision>
  <dcterms:modified xsi:type="dcterms:W3CDTF">2020-05-18T08:49:09Z</dcterms:modified>
</cp:coreProperties>
</file>